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anchez" charset="1" panose="02000000000000000000"/>
      <p:regular r:id="rId10"/>
    </p:embeddedFont>
    <p:embeddedFont>
      <p:font typeface="Sanchez Italics" charset="1" panose="00000000000000000000"/>
      <p:regular r:id="rId11"/>
    </p:embeddedFont>
    <p:embeddedFont>
      <p:font typeface="League Spartan" charset="1" panose="00000800000000000000"/>
      <p:regular r:id="rId12"/>
    </p:embeddedFont>
    <p:embeddedFont>
      <p:font typeface="Telegraf" charset="1" panose="00000500000000000000"/>
      <p:regular r:id="rId13"/>
    </p:embeddedFont>
    <p:embeddedFont>
      <p:font typeface="Telegraf Bold" charset="1" panose="00000800000000000000"/>
      <p:regular r:id="rId14"/>
    </p:embeddedFont>
    <p:embeddedFont>
      <p:font typeface="Organic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viewProps.xml" Type="http://schemas.openxmlformats.org/officeDocument/2006/relationships/viewProps"/><Relationship Id="rId30" Target="slides/slide15.xml" Type="http://schemas.openxmlformats.org/officeDocument/2006/relationships/slide"/><Relationship Id="rId31" Target="slides/slide16.xml" Type="http://schemas.openxmlformats.org/officeDocument/2006/relationships/slide"/><Relationship Id="rId32" Target="slides/slide17.xml" Type="http://schemas.openxmlformats.org/officeDocument/2006/relationships/slide"/><Relationship Id="rId33" Target="slides/slide18.xml" Type="http://schemas.openxmlformats.org/officeDocument/2006/relationships/slide"/><Relationship Id="rId34" Target="slides/slide19.xml" Type="http://schemas.openxmlformats.org/officeDocument/2006/relationships/slide"/><Relationship Id="rId35" Target="slides/slide20.xml" Type="http://schemas.openxmlformats.org/officeDocument/2006/relationships/slide"/><Relationship Id="rId36" Target="slides/slide21.xml" Type="http://schemas.openxmlformats.org/officeDocument/2006/relationships/slide"/><Relationship Id="rId37" Target="slides/slide22.xml" Type="http://schemas.openxmlformats.org/officeDocument/2006/relationships/slide"/><Relationship Id="rId38" Target="slides/slide23.xml" Type="http://schemas.openxmlformats.org/officeDocument/2006/relationships/slide"/><Relationship Id="rId39" Target="slides/slide24.xml" Type="http://schemas.openxmlformats.org/officeDocument/2006/relationships/slide"/><Relationship Id="rId4" Target="theme/theme1.xml" Type="http://schemas.openxmlformats.org/officeDocument/2006/relationships/theme"/><Relationship Id="rId40" Target="slides/slide25.xml" Type="http://schemas.openxmlformats.org/officeDocument/2006/relationships/slide"/><Relationship Id="rId41" Target="slides/slide26.xml" Type="http://schemas.openxmlformats.org/officeDocument/2006/relationships/slide"/><Relationship Id="rId42" Target="slides/slide27.xml" Type="http://schemas.openxmlformats.org/officeDocument/2006/relationships/slide"/><Relationship Id="rId43" Target="slides/slide28.xml" Type="http://schemas.openxmlformats.org/officeDocument/2006/relationships/slide"/><Relationship Id="rId44" Target="slides/slide29.xml" Type="http://schemas.openxmlformats.org/officeDocument/2006/relationships/slide"/><Relationship Id="rId45" Target="slides/slide30.xml" Type="http://schemas.openxmlformats.org/officeDocument/2006/relationships/slide"/><Relationship Id="rId46" Target="slides/slide31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1.png" Type="http://schemas.openxmlformats.org/officeDocument/2006/relationships/image"/><Relationship Id="rId7" Target="../media/image4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Relationship Id="rId6" Target="../media/image49.png" Type="http://schemas.openxmlformats.org/officeDocument/2006/relationships/image"/><Relationship Id="rId7" Target="../media/image50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svg" Type="http://schemas.openxmlformats.org/officeDocument/2006/relationships/image"/><Relationship Id="rId4" Target="https://www.youtube.com/watch?v=Ml4pVjoySa4&amp;ab_channel=CourseHero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Relationship Id="rId3" Target="../media/image56.svg" Type="http://schemas.openxmlformats.org/officeDocument/2006/relationships/image"/><Relationship Id="rId4" Target="https://news.mit.edu/2020/how-many-jobs-robots-replace-0504" TargetMode="External" Type="http://schemas.openxmlformats.org/officeDocument/2006/relationships/hyperlink"/><Relationship Id="rId5" Target="../media/image57.png" Type="http://schemas.openxmlformats.org/officeDocument/2006/relationships/image"/><Relationship Id="rId6" Target="../media/image58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9.png" Type="http://schemas.openxmlformats.org/officeDocument/2006/relationships/image"/><Relationship Id="rId3" Target="../media/image60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Relationship Id="rId3" Target="../media/image62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3.png" Type="http://schemas.openxmlformats.org/officeDocument/2006/relationships/image"/><Relationship Id="rId3" Target="../media/image64.svg" Type="http://schemas.openxmlformats.org/officeDocument/2006/relationships/image"/><Relationship Id="rId4" Target="../media/image65.png" Type="http://schemas.openxmlformats.org/officeDocument/2006/relationships/image"/><Relationship Id="rId5" Target="../media/image66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9.png" Type="http://schemas.openxmlformats.org/officeDocument/2006/relationships/image"/><Relationship Id="rId3" Target="../media/image70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1.png" Type="http://schemas.openxmlformats.org/officeDocument/2006/relationships/image"/><Relationship Id="rId3" Target="../media/image72.svg" Type="http://schemas.openxmlformats.org/officeDocument/2006/relationships/image"/><Relationship Id="rId4" Target="../media/image7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5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6.png" Type="http://schemas.openxmlformats.org/officeDocument/2006/relationships/image"/><Relationship Id="rId3" Target="../media/image7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21194" y="4773786"/>
            <a:ext cx="3645613" cy="5513214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846887"/>
            <a:ext cx="14902073" cy="1729326"/>
            <a:chOff x="0" y="0"/>
            <a:chExt cx="19869431" cy="230576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80975"/>
              <a:ext cx="19869431" cy="14403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00"/>
                </a:lnSpc>
              </a:pPr>
              <a:r>
                <a:rPr lang="en-US" sz="8000" spc="-400">
                  <a:solidFill>
                    <a:srgbClr val="000000"/>
                  </a:solidFill>
                  <a:latin typeface="League Spartan"/>
                </a:rPr>
                <a:t>Macroeconomic Objectives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818088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18827" y="3215082"/>
            <a:ext cx="8650346" cy="111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Unemployment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3.3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03063" y="1789776"/>
            <a:ext cx="16481874" cy="7724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 Bold"/>
              </a:rPr>
              <a:t>Hidden Unemployment</a:t>
            </a:r>
          </a:p>
          <a:p>
            <a:pPr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"/>
              </a:rPr>
              <a:t>Workers that have part-time jobs but highly-skilled qualifications are not fully utilizing their efficiency. *Also known as underdemployed*</a:t>
            </a:r>
          </a:p>
          <a:p>
            <a:pPr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 Bold"/>
              </a:rPr>
              <a:t>Discouraged Workers</a:t>
            </a:r>
          </a:p>
          <a:p>
            <a:pPr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"/>
              </a:rPr>
              <a:t>Workers that have stopped looking for employment. </a:t>
            </a:r>
          </a:p>
          <a:p>
            <a:pPr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 Bold"/>
              </a:rPr>
              <a:t>Issues with race, age, and gender information</a:t>
            </a:r>
          </a:p>
          <a:p>
            <a:pPr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"/>
              </a:rPr>
              <a:t>Race, age, and gender gaps in unemployment are not typically calculated.</a:t>
            </a:r>
          </a:p>
          <a:p>
            <a:pPr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 Bold"/>
              </a:rPr>
              <a:t>Informal Jobs  </a:t>
            </a:r>
          </a:p>
          <a:p>
            <a:pPr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"/>
              </a:rPr>
              <a:t>People employed as unregistered workers or illegal jobs.</a:t>
            </a:r>
          </a:p>
          <a:p>
            <a:pPr>
              <a:lnSpc>
                <a:spcPts val="4130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2663384" y="6554690"/>
            <a:ext cx="5765044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69289" y="727201"/>
            <a:ext cx="16349422" cy="1357851"/>
            <a:chOff x="0" y="0"/>
            <a:chExt cx="21799229" cy="181046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Difficulties in Measuring Unemployment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34976" y="6055272"/>
            <a:ext cx="5018049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2544773"/>
            <a:ext cx="14902073" cy="3510499"/>
            <a:chOff x="0" y="0"/>
            <a:chExt cx="19869431" cy="46806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19869431" cy="3739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Causes of Unemployment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192985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552829" y="3507772"/>
            <a:ext cx="6715748" cy="660015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03063" y="1220501"/>
            <a:ext cx="16481874" cy="3045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Cyclical (Demand-Deficient)</a:t>
            </a:r>
          </a:p>
          <a:p>
            <a:pPr algn="ctr"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"/>
              </a:rPr>
              <a:t>Unemployment occurs due to a recession or a reduction in aggregate demand.</a:t>
            </a:r>
          </a:p>
          <a:p>
            <a:pPr algn="ctr"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"/>
              </a:rPr>
              <a:t>Think: </a:t>
            </a:r>
            <a:r>
              <a:rPr lang="en-US" sz="2950">
                <a:solidFill>
                  <a:srgbClr val="000000"/>
                </a:solidFill>
                <a:latin typeface="Telegraf Bold"/>
              </a:rPr>
              <a:t>Cyclical = </a:t>
            </a:r>
            <a:r>
              <a:rPr lang="en-US" sz="2950">
                <a:solidFill>
                  <a:srgbClr val="000000"/>
                </a:solidFill>
                <a:latin typeface="Telegraf"/>
              </a:rPr>
              <a:t>Downturn in the Business </a:t>
            </a:r>
            <a:r>
              <a:rPr lang="en-US" sz="2950">
                <a:solidFill>
                  <a:srgbClr val="000000"/>
                </a:solidFill>
                <a:latin typeface="Telegraf Bold"/>
              </a:rPr>
              <a:t>Cycle</a:t>
            </a:r>
          </a:p>
          <a:p>
            <a:pPr algn="ctr">
              <a:lnSpc>
                <a:spcPts val="4130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969289" y="349775"/>
            <a:ext cx="16349422" cy="1357851"/>
            <a:chOff x="0" y="0"/>
            <a:chExt cx="21799229" cy="181046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Types of Unemployment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5577" y="7005828"/>
            <a:ext cx="8191314" cy="3281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Graph Note</a:t>
            </a:r>
          </a:p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When drawing cyclical unemployment, use ASL and ADL as cyclical employment affects all sectors in the economy.</a:t>
            </a:r>
          </a:p>
          <a:p>
            <a:pPr algn="ctr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2763" r="0" b="0"/>
          <a:stretch>
            <a:fillRect/>
          </a:stretch>
        </p:blipFill>
        <p:spPr>
          <a:xfrm flipH="false" flipV="false" rot="0">
            <a:off x="1339199" y="2289794"/>
            <a:ext cx="8306564" cy="781813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640437"/>
            <a:ext cx="16349422" cy="1808701"/>
            <a:chOff x="0" y="0"/>
            <a:chExt cx="21799229" cy="241160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14300"/>
              <a:ext cx="21799229" cy="16129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60"/>
                </a:lnSpc>
              </a:pPr>
              <a:r>
                <a:rPr lang="en-US" sz="4800" spc="-240">
                  <a:solidFill>
                    <a:srgbClr val="000000"/>
                  </a:solidFill>
                  <a:latin typeface="League Spartan"/>
                </a:rPr>
                <a:t>Demand Deficient Unemployment Showing Natural Rate of Unemployment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2392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45764" y="3900944"/>
            <a:ext cx="8191314" cy="3281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Graph Note</a:t>
            </a:r>
          </a:p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Due to sticky wages, when calculating the amount of unemployed and the Natural Rate of Unemployment, the wage levels will stay the same. </a:t>
            </a:r>
          </a:p>
          <a:p>
            <a:pPr algn="ctr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44612" y="5662811"/>
            <a:ext cx="4198776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5662811"/>
            <a:ext cx="3220638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29666" y="5937821"/>
            <a:ext cx="4622079" cy="356477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03063" y="2258406"/>
            <a:ext cx="16481874" cy="3159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Frictional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People who are between jobs or recently removed from school. 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Think: 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Frictional =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looking for a good 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Fit</a:t>
            </a:r>
          </a:p>
          <a:p>
            <a:pPr algn="ctr">
              <a:lnSpc>
                <a:spcPts val="4130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969289" y="727201"/>
            <a:ext cx="16349422" cy="1357851"/>
            <a:chOff x="0" y="0"/>
            <a:chExt cx="21799229" cy="181046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33350"/>
              <a:ext cx="21799229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Types of Unemployment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32278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49440" y="6082665"/>
            <a:ext cx="4389120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0" y="2201032"/>
            <a:ext cx="18288000" cy="3159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Seasonal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Occurs when specific jobs are only offered periodically during certain times in the year. 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Think: 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Seasonal = Santa</a:t>
            </a:r>
          </a:p>
          <a:p>
            <a:pPr algn="ctr">
              <a:lnSpc>
                <a:spcPts val="4130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0" y="583765"/>
            <a:ext cx="18288000" cy="1357851"/>
            <a:chOff x="0" y="0"/>
            <a:chExt cx="24384000" cy="181046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4384000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Types of Unemployment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7"/>
              <a:ext cx="24384000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851676"/>
            <a:ext cx="18288000" cy="5703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Structural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Occurs when there is a change in demand for particular skills in the labor market such as technological changes, geographical changes, or changes in patterns of demand for particular skills.    </a:t>
            </a:r>
          </a:p>
          <a:p>
            <a:pPr algn="ctr">
              <a:lnSpc>
                <a:spcPts val="6678"/>
              </a:lnSpc>
            </a:pP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Think: 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Structural =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Lack of the correct 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Skills</a:t>
            </a:r>
          </a:p>
          <a:p>
            <a:pPr algn="ctr">
              <a:lnSpc>
                <a:spcPts val="4130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4473" y="6846748"/>
            <a:ext cx="3523684" cy="313607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20548" y="7096955"/>
            <a:ext cx="4038752" cy="288587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31250" y="7162265"/>
            <a:ext cx="5025499" cy="2820561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0" y="583765"/>
            <a:ext cx="18288000" cy="1357851"/>
            <a:chOff x="0" y="0"/>
            <a:chExt cx="24384000" cy="181046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33350"/>
              <a:ext cx="24384000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Types of Unemployment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322787"/>
              <a:ext cx="24384000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844431" y="1406126"/>
            <a:ext cx="12599138" cy="879133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560913"/>
            <a:ext cx="16349422" cy="935574"/>
            <a:chOff x="0" y="0"/>
            <a:chExt cx="21799229" cy="12474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66675"/>
              <a:ext cx="21799229" cy="496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2799" spc="-139">
                  <a:solidFill>
                    <a:srgbClr val="000000"/>
                  </a:solidFill>
                  <a:latin typeface="League Spartan"/>
                </a:rPr>
                <a:t>Any decrease of S or D results in inefficiency in the economy.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7597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349975" y="2326483"/>
            <a:ext cx="8972143" cy="778144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1851676"/>
            <a:ext cx="16230600" cy="1464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78"/>
              </a:lnSpc>
            </a:pPr>
            <a:r>
              <a:rPr lang="en-US" sz="3150" u="sng">
                <a:solidFill>
                  <a:srgbClr val="000000"/>
                </a:solidFill>
                <a:latin typeface="Telegraf Bold"/>
              </a:rPr>
              <a:t>Wage Floor</a:t>
            </a:r>
          </a:p>
          <a:p>
            <a:pPr algn="ctr">
              <a:lnSpc>
                <a:spcPts val="4130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0" y="808150"/>
            <a:ext cx="18288000" cy="1357851"/>
            <a:chOff x="0" y="0"/>
            <a:chExt cx="24384000" cy="181046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4384000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Effects of a Minimum Wage (Wage Floor)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7"/>
              <a:ext cx="24384000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www.youtube.com/watch?v=Ml4pVjoySa4&amp;ab_channel=CourseHero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63638" y="2160755"/>
            <a:ext cx="7760725" cy="54616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23560" y="3873565"/>
            <a:ext cx="17078107" cy="3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370399" y="8082667"/>
            <a:ext cx="5784428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</a:rPr>
              <a:t>Types of Unemployment - </a:t>
            </a:r>
            <a:r>
              <a:rPr lang="en-US" sz="1800">
                <a:solidFill>
                  <a:srgbClr val="000000"/>
                </a:solidFill>
                <a:latin typeface="Arimo Bold"/>
              </a:rPr>
              <a:t>Course Hero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998305"/>
            <a:ext cx="16349422" cy="2475449"/>
            <a:chOff x="0" y="0"/>
            <a:chExt cx="21799229" cy="33005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2444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What are the 3 main objectives of an economy?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8129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4855748"/>
            <a:ext cx="575862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news.mit.edu/2020/how-many-jobs-robots-replace-0504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545811" y="1424412"/>
            <a:ext cx="7315200" cy="208483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438827" y="6759250"/>
            <a:ext cx="4205767" cy="3438215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39586"/>
            <a:ext cx="16349422" cy="1357851"/>
            <a:chOff x="0" y="0"/>
            <a:chExt cx="21799229" cy="181046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FFFFFF"/>
                  </a:solidFill>
                  <a:latin typeface="League Spartan"/>
                </a:rPr>
                <a:t>Case Study and TOK Connection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690159" y="1912664"/>
            <a:ext cx="2907681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 u="sng">
                <a:solidFill>
                  <a:srgbClr val="FFFFFF"/>
                </a:solidFill>
                <a:latin typeface="Telegraf Bold"/>
              </a:rPr>
              <a:t>Article Button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8405" y="3455901"/>
            <a:ext cx="16290011" cy="418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FFFFFF"/>
                </a:solidFill>
                <a:latin typeface="Telegraf Bold"/>
              </a:rPr>
              <a:t>Are robots taking over jobs? What is the impact on unemployment?</a:t>
            </a:r>
          </a:p>
          <a:p>
            <a:pPr algn="ctr">
              <a:lnSpc>
                <a:spcPts val="6678"/>
              </a:lnSpc>
            </a:pP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FFFFFF"/>
                </a:solidFill>
                <a:latin typeface="Telegraf Bold"/>
              </a:rPr>
              <a:t>What skills will be required for future workers?</a:t>
            </a:r>
          </a:p>
          <a:p>
            <a:pPr algn="ctr">
              <a:lnSpc>
                <a:spcPts val="6678"/>
              </a:lnSpc>
            </a:pP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FFFFFF"/>
                </a:solidFill>
                <a:latin typeface="Telegraf Bold"/>
              </a:rPr>
              <a:t>Will robots eventually be able to do everything human workers can?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03063" y="1650951"/>
            <a:ext cx="16481874" cy="7200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Natural Rate of Unemployment (Full Employment)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Percentage of people structurally, frictionally, and seasonally unemployed. </a:t>
            </a:r>
          </a:p>
          <a:p>
            <a:pPr algn="ctr">
              <a:lnSpc>
                <a:spcPts val="6678"/>
              </a:lnSpc>
            </a:pPr>
          </a:p>
          <a:p>
            <a:pPr algn="ctr">
              <a:lnSpc>
                <a:spcPts val="6678"/>
              </a:lnSpc>
            </a:pPr>
          </a:p>
          <a:p>
            <a:pPr algn="ctr">
              <a:lnSpc>
                <a:spcPts val="6678"/>
              </a:lnSpc>
            </a:pPr>
          </a:p>
          <a:p>
            <a:pPr algn="ctr">
              <a:lnSpc>
                <a:spcPts val="6678"/>
              </a:lnSpc>
            </a:pPr>
          </a:p>
          <a:p>
            <a:pPr algn="ctr">
              <a:lnSpc>
                <a:spcPts val="6678"/>
              </a:lnSpc>
            </a:pPr>
          </a:p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There will always be changes in skills desired by businesses, people switching careers, and seasonal jobs. </a:t>
            </a:r>
          </a:p>
          <a:p>
            <a:pPr algn="ctr"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This is why no economy strives for no unemployment but rather a low rate (4-6 percent typically).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23499" y="3350973"/>
            <a:ext cx="3441002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49515" y="5993130"/>
            <a:ext cx="318897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2544773"/>
            <a:ext cx="14902073" cy="3510499"/>
            <a:chOff x="0" y="0"/>
            <a:chExt cx="19869431" cy="46806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19869431" cy="3739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Costs of Unemployment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192985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61527" y="2354312"/>
            <a:ext cx="225962" cy="516485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895749" y="3289489"/>
            <a:ext cx="6615323" cy="190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25615" indent="-262808" lvl="1">
              <a:lnSpc>
                <a:spcPts val="5161"/>
              </a:lnSpc>
              <a:buFont typeface="Arial"/>
              <a:buChar char="•"/>
            </a:pPr>
            <a:r>
              <a:rPr lang="en-US" sz="2434">
                <a:solidFill>
                  <a:srgbClr val="000000"/>
                </a:solidFill>
                <a:latin typeface="Telegraf Bold"/>
              </a:rPr>
              <a:t>Increased Debt (e.g. Credit Card)</a:t>
            </a:r>
          </a:p>
          <a:p>
            <a:pPr marL="525615" indent="-262808" lvl="1">
              <a:lnSpc>
                <a:spcPts val="5161"/>
              </a:lnSpc>
              <a:buFont typeface="Arial"/>
              <a:buChar char="•"/>
            </a:pPr>
            <a:r>
              <a:rPr lang="en-US" sz="2434">
                <a:solidFill>
                  <a:srgbClr val="000000"/>
                </a:solidFill>
                <a:latin typeface="Telegraf Bold"/>
              </a:rPr>
              <a:t>Increased stress, anxiety, and depression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02813" y="2354312"/>
            <a:ext cx="225962" cy="516485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92726" y="5993130"/>
            <a:ext cx="4302548" cy="41148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6782595" y="1992362"/>
            <a:ext cx="4722810" cy="899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25"/>
              </a:lnSpc>
            </a:pPr>
            <a:r>
              <a:rPr lang="en-US" sz="3549">
                <a:solidFill>
                  <a:srgbClr val="F5AA1B"/>
                </a:solidFill>
                <a:latin typeface="Telegraf Bold"/>
              </a:rPr>
              <a:t>Personal Costs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Costs of Unemployment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67400" y="1992362"/>
            <a:ext cx="4491267" cy="899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25"/>
              </a:lnSpc>
            </a:pPr>
            <a:r>
              <a:rPr lang="en-US" sz="3549">
                <a:solidFill>
                  <a:srgbClr val="DA4453"/>
                </a:solidFill>
                <a:latin typeface="Telegraf Bold"/>
              </a:rPr>
              <a:t>Economic Costs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0" y="3289489"/>
            <a:ext cx="5226067" cy="3849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25615" indent="-262808" lvl="1">
              <a:lnSpc>
                <a:spcPts val="5161"/>
              </a:lnSpc>
              <a:buFont typeface="Arial"/>
              <a:buChar char="•"/>
            </a:pPr>
            <a:r>
              <a:rPr lang="en-US" sz="2434">
                <a:solidFill>
                  <a:srgbClr val="000000"/>
                </a:solidFill>
                <a:latin typeface="Telegraf Bold"/>
              </a:rPr>
              <a:t>Lost of GDP</a:t>
            </a:r>
          </a:p>
          <a:p>
            <a:pPr marL="525615" indent="-262808" lvl="1">
              <a:lnSpc>
                <a:spcPts val="5161"/>
              </a:lnSpc>
              <a:buFont typeface="Arial"/>
              <a:buChar char="•"/>
            </a:pPr>
            <a:r>
              <a:rPr lang="en-US" sz="2434">
                <a:solidFill>
                  <a:srgbClr val="000000"/>
                </a:solidFill>
                <a:latin typeface="Telegraf Bold"/>
              </a:rPr>
              <a:t>Loss of Tax Revenue</a:t>
            </a:r>
          </a:p>
          <a:p>
            <a:pPr marL="525615" indent="-262808" lvl="1">
              <a:lnSpc>
                <a:spcPts val="5161"/>
              </a:lnSpc>
              <a:buFont typeface="Arial"/>
              <a:buChar char="•"/>
            </a:pPr>
            <a:r>
              <a:rPr lang="en-US" sz="2434">
                <a:solidFill>
                  <a:srgbClr val="000000"/>
                </a:solidFill>
                <a:latin typeface="Telegraf Bold"/>
              </a:rPr>
              <a:t>Increased Unemployment Benefit Cost</a:t>
            </a:r>
          </a:p>
          <a:p>
            <a:pPr marL="525615" indent="-262808" lvl="1">
              <a:lnSpc>
                <a:spcPts val="5161"/>
              </a:lnSpc>
              <a:buFont typeface="Arial"/>
              <a:buChar char="•"/>
            </a:pPr>
            <a:r>
              <a:rPr lang="en-US" sz="2434">
                <a:solidFill>
                  <a:srgbClr val="000000"/>
                </a:solidFill>
                <a:latin typeface="Telegraf Bold"/>
              </a:rPr>
              <a:t>Lost of Income for Individuals</a:t>
            </a:r>
          </a:p>
          <a:p>
            <a:pPr marL="525615" indent="-262808" lvl="1">
              <a:lnSpc>
                <a:spcPts val="5161"/>
              </a:lnSpc>
              <a:buFont typeface="Arial"/>
              <a:buChar char="•"/>
            </a:pPr>
            <a:r>
              <a:rPr lang="en-US" sz="2434">
                <a:solidFill>
                  <a:srgbClr val="000000"/>
                </a:solidFill>
                <a:latin typeface="Telegraf Bold"/>
              </a:rPr>
              <a:t>Greater Income Inequality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357059" y="1893130"/>
            <a:ext cx="4722810" cy="899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25"/>
              </a:lnSpc>
            </a:pPr>
            <a:r>
              <a:rPr lang="en-US" sz="3549">
                <a:solidFill>
                  <a:srgbClr val="32A566"/>
                </a:solidFill>
                <a:latin typeface="Telegraf Bold"/>
              </a:rPr>
              <a:t>Social Costs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237741" y="3237200"/>
            <a:ext cx="4961446" cy="190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25615" indent="-262808" lvl="1">
              <a:lnSpc>
                <a:spcPts val="5161"/>
              </a:lnSpc>
              <a:buFont typeface="Arial"/>
              <a:buChar char="•"/>
            </a:pPr>
            <a:r>
              <a:rPr lang="en-US" sz="2434">
                <a:solidFill>
                  <a:srgbClr val="000000"/>
                </a:solidFill>
                <a:latin typeface="Telegraf Bold"/>
              </a:rPr>
              <a:t>Increased Crime Rate</a:t>
            </a:r>
          </a:p>
          <a:p>
            <a:pPr marL="525615" indent="-262808" lvl="1">
              <a:lnSpc>
                <a:spcPts val="5161"/>
              </a:lnSpc>
              <a:buFont typeface="Arial"/>
              <a:buChar char="•"/>
            </a:pPr>
            <a:r>
              <a:rPr lang="en-US" sz="2434">
                <a:solidFill>
                  <a:srgbClr val="000000"/>
                </a:solidFill>
                <a:latin typeface="Telegraf Bold"/>
              </a:rPr>
              <a:t>Loss of Access to Healthcare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714107" y="5993130"/>
            <a:ext cx="2859786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2544773"/>
            <a:ext cx="14902073" cy="3510499"/>
            <a:chOff x="0" y="0"/>
            <a:chExt cx="19869431" cy="46806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19869431" cy="3739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Solutions to Unemployment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192985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1028700"/>
            <a:ext cx="16349422" cy="2803871"/>
            <a:chOff x="0" y="0"/>
            <a:chExt cx="21799229" cy="373849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85725"/>
              <a:ext cx="21799229" cy="31398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504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Brainstorm solutions to each type of unemployment.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25081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4855748"/>
            <a:ext cx="575862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4974" y="1646047"/>
            <a:ext cx="9849828" cy="7612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 Bold"/>
              </a:rPr>
              <a:t>How to fix . . . </a:t>
            </a:r>
          </a:p>
          <a:p>
            <a:pPr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 Bold"/>
              </a:rPr>
              <a:t>Cyclical Unemployment</a:t>
            </a:r>
          </a:p>
          <a:p>
            <a:pPr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The economy needs to increase AD to combat the recession. </a:t>
            </a:r>
          </a:p>
          <a:p>
            <a:pPr>
              <a:lnSpc>
                <a:spcPts val="5088"/>
              </a:lnSpc>
            </a:pPr>
          </a:p>
          <a:p>
            <a:pPr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 Bold"/>
              </a:rPr>
              <a:t>Structural Unemployment</a:t>
            </a:r>
          </a:p>
          <a:p>
            <a:pPr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The economy needs to implement policies aimed at increasing education and flexibility in the labor market.</a:t>
            </a:r>
          </a:p>
          <a:p>
            <a:pPr>
              <a:lnSpc>
                <a:spcPts val="5088"/>
              </a:lnSpc>
            </a:pPr>
          </a:p>
          <a:p>
            <a:pPr>
              <a:lnSpc>
                <a:spcPts val="6254"/>
              </a:lnSpc>
            </a:pPr>
            <a:r>
              <a:rPr lang="en-US" sz="2950">
                <a:solidFill>
                  <a:srgbClr val="000000"/>
                </a:solidFill>
                <a:latin typeface="Telegraf Bold"/>
              </a:rPr>
              <a:t>General Unemployment</a:t>
            </a:r>
          </a:p>
          <a:p>
            <a:pPr>
              <a:lnSpc>
                <a:spcPts val="5088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An effective welfare system allows those who are unemployed to stay out of poverty and find new employment.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72925" y="2569585"/>
            <a:ext cx="4138825" cy="5955143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69289" y="583472"/>
            <a:ext cx="16349422" cy="1357851"/>
            <a:chOff x="0" y="0"/>
            <a:chExt cx="21799229" cy="181046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Solutions to Unemployment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68450" y="6311160"/>
            <a:ext cx="5477271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642303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FFFFFF"/>
                  </a:solidFill>
                  <a:latin typeface="League Spartan"/>
                </a:rPr>
                <a:t>Practice Question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090651" y="6973889"/>
            <a:ext cx="1771569" cy="303480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07909" y="3175939"/>
            <a:ext cx="17137052" cy="288430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5112250" y="284688"/>
            <a:ext cx="8063500" cy="1488024"/>
            <a:chOff x="0" y="0"/>
            <a:chExt cx="10751333" cy="19840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10751333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FFFFFF"/>
                  </a:solidFill>
                  <a:latin typeface="League Spartan"/>
                </a:rPr>
                <a:t>Paper 1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96352"/>
              <a:ext cx="10751333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48174" y="1868513"/>
            <a:ext cx="16256523" cy="530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League Spartan Bold"/>
              </a:rPr>
              <a:t>14N.1.HL.TZ0.3a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57638" y="2529292"/>
            <a:ext cx="15972725" cy="443571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702464"/>
            <a:ext cx="16349422" cy="1116549"/>
            <a:chOff x="0" y="0"/>
            <a:chExt cx="21799229" cy="14887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5250"/>
              <a:ext cx="21799229" cy="709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 spc="-199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010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94499"/>
            <a:ext cx="16481874" cy="6281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Economic Growth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Low Unemployment Rate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Low and Stable Inflation</a:t>
            </a: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Possible additional goals: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Sustainable Debt, Equity, and Income Distribution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971076" y="2193007"/>
            <a:ext cx="4022217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3 Macro Objectives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Chandler Bell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812595" y="1028700"/>
            <a:ext cx="12662810" cy="8749193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238883"/>
            <a:ext cx="16349422" cy="1116549"/>
            <a:chOff x="0" y="0"/>
            <a:chExt cx="21799229" cy="14887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5250"/>
              <a:ext cx="21799229" cy="709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 spc="-199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010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A5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40232" y="5481919"/>
            <a:ext cx="1807535" cy="235126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008709" y="8484809"/>
            <a:ext cx="6270581" cy="1017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4"/>
              </a:lnSpc>
              <a:spcBef>
                <a:spcPct val="0"/>
              </a:spcBef>
            </a:pPr>
            <a:r>
              <a:rPr lang="en-US" sz="8204">
                <a:solidFill>
                  <a:srgbClr val="FEE000"/>
                </a:solidFill>
                <a:latin typeface="Organic"/>
              </a:rPr>
              <a:t>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59558" y="3405505"/>
            <a:ext cx="12890475" cy="2310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Telegraf Bold"/>
              </a:rPr>
              <a:t>Visit </a:t>
            </a:r>
            <a:r>
              <a:rPr lang="en-US" sz="4299" u="sng">
                <a:solidFill>
                  <a:srgbClr val="F8CF26"/>
                </a:solidFill>
                <a:latin typeface="Telegraf Bold"/>
              </a:rPr>
              <a:t>bananaomics.com</a:t>
            </a:r>
            <a:r>
              <a:rPr lang="en-US" sz="4299">
                <a:solidFill>
                  <a:srgbClr val="FFFFFF"/>
                </a:solidFill>
                <a:latin typeface="Telegraf"/>
              </a:rPr>
              <a:t> </a:t>
            </a:r>
            <a:r>
              <a:rPr lang="en-US" sz="4299">
                <a:solidFill>
                  <a:srgbClr val="FFFFFF"/>
                </a:solidFill>
                <a:latin typeface="Telegraf Bold"/>
              </a:rPr>
              <a:t>to purchase package deals with discount prices!</a:t>
            </a:r>
          </a:p>
          <a:p>
            <a:pPr>
              <a:lnSpc>
                <a:spcPts val="601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93808" y="1238250"/>
            <a:ext cx="1636549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8799" spc="-439">
                <a:solidFill>
                  <a:srgbClr val="FFFFFF"/>
                </a:solidFill>
                <a:latin typeface="League Spartan"/>
              </a:rPr>
              <a:t>Enjoying The Content?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741280" y="6353243"/>
            <a:ext cx="4637582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1141723" y="6097917"/>
            <a:ext cx="4562368" cy="418908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903063" y="2472424"/>
            <a:ext cx="16481874" cy="2338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Unemployment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People who are willing, able, and actively seeking employment, but unable to find it.</a:t>
            </a:r>
          </a:p>
          <a:p>
            <a:pPr>
              <a:lnSpc>
                <a:spcPts val="440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96248" y="2428274"/>
            <a:ext cx="16481874" cy="5880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Labour Force / Work Force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People of working age (18-65) who are employed or unemployed SEEKING work.</a:t>
            </a:r>
          </a:p>
          <a:p>
            <a:pPr algn="ctr"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To be considered in the labour force, 3 criteria must be met: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 Willing to work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 Able to work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 Seeking employment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24669" y="5993130"/>
            <a:ext cx="6959493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26294" y="5460485"/>
            <a:ext cx="2421781" cy="473698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896248" y="2428274"/>
            <a:ext cx="16481874" cy="248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Discouraged Workers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People who are of working age but have been unemployed and not currently looking for a job. They are not included in the workforce.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124322"/>
            <a:ext cx="15875900" cy="2518036"/>
            <a:chOff x="0" y="0"/>
            <a:chExt cx="5737593" cy="91002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5737593" cy="910025"/>
            </a:xfrm>
            <a:custGeom>
              <a:avLst/>
              <a:gdLst/>
              <a:ahLst/>
              <a:cxnLst/>
              <a:rect r="r" b="b" t="t" l="l"/>
              <a:pathLst>
                <a:path h="910025" w="5737593">
                  <a:moveTo>
                    <a:pt x="0" y="0"/>
                  </a:moveTo>
                  <a:lnTo>
                    <a:pt x="5737593" y="0"/>
                  </a:lnTo>
                  <a:lnTo>
                    <a:pt x="5737593" y="910025"/>
                  </a:lnTo>
                  <a:lnTo>
                    <a:pt x="0" y="910025"/>
                  </a:lnTo>
                  <a:close/>
                </a:path>
              </a:pathLst>
            </a:custGeom>
            <a:solidFill>
              <a:srgbClr val="04B857">
                <a:alpha val="37647"/>
              </a:srgbClr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9675910" y="3356995"/>
            <a:ext cx="176601" cy="403659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043737" y="5180968"/>
            <a:ext cx="570236" cy="56524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178979" y="6642357"/>
            <a:ext cx="3897838" cy="411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68184" y="6957164"/>
            <a:ext cx="4286250" cy="41148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560896" y="1518712"/>
            <a:ext cx="17166208" cy="3251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Unemployment Rate</a:t>
            </a:r>
          </a:p>
          <a:p>
            <a:pPr algn="ctr">
              <a:lnSpc>
                <a:spcPts val="6042"/>
              </a:lnSpc>
            </a:pPr>
            <a:r>
              <a:rPr lang="en-US" sz="2850">
                <a:solidFill>
                  <a:srgbClr val="000000"/>
                </a:solidFill>
                <a:latin typeface="Telegraf"/>
              </a:rPr>
              <a:t>The number of unemployed workers expressed as a percentage of the total workforce / labour force.</a:t>
            </a:r>
          </a:p>
          <a:p>
            <a:pPr algn="ctr"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Unemployment Rate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74941" y="4821126"/>
            <a:ext cx="489234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Unemployment Rate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318038" y="4203018"/>
            <a:ext cx="489234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Number of Unemployed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18038" y="5455332"/>
            <a:ext cx="489234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Total Labour Force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926748" y="4909426"/>
            <a:ext cx="2331611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100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720526"/>
            <a:ext cx="16349422" cy="1608674"/>
            <a:chOff x="0" y="0"/>
            <a:chExt cx="21799229" cy="2144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Unemployment Rate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03063" y="2062500"/>
            <a:ext cx="16481874" cy="7005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8"/>
              </a:lnSpc>
            </a:pPr>
            <a:r>
              <a:rPr lang="en-US" sz="2650" u="sng">
                <a:solidFill>
                  <a:srgbClr val="000000"/>
                </a:solidFill>
                <a:latin typeface="Telegraf Bold"/>
              </a:rPr>
              <a:t>Data</a:t>
            </a:r>
          </a:p>
          <a:p>
            <a:pPr>
              <a:lnSpc>
                <a:spcPts val="5618"/>
              </a:lnSpc>
            </a:pPr>
            <a:r>
              <a:rPr lang="en-US" sz="2650" u="sng">
                <a:solidFill>
                  <a:srgbClr val="000000"/>
                </a:solidFill>
                <a:latin typeface="Telegraf Bold"/>
              </a:rPr>
              <a:t>1.</a:t>
            </a:r>
          </a:p>
          <a:p>
            <a:pPr>
              <a:lnSpc>
                <a:spcPts val="5618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Total Number of Labour Force: 12,347 (thousands)</a:t>
            </a:r>
          </a:p>
          <a:p>
            <a:pPr>
              <a:lnSpc>
                <a:spcPts val="5618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Number of Employed People: 11,780 (thousands)</a:t>
            </a:r>
          </a:p>
          <a:p>
            <a:pPr algn="ctr">
              <a:lnSpc>
                <a:spcPts val="5618"/>
              </a:lnSpc>
            </a:pPr>
          </a:p>
          <a:p>
            <a:pPr>
              <a:lnSpc>
                <a:spcPts val="5618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2.</a:t>
            </a:r>
          </a:p>
          <a:p>
            <a:pPr>
              <a:lnSpc>
                <a:spcPts val="5618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Number of Employed People: 37,000 (thousands)</a:t>
            </a:r>
          </a:p>
          <a:p>
            <a:pPr>
              <a:lnSpc>
                <a:spcPts val="5618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Working Age Population: 43,000 (thousands)</a:t>
            </a:r>
          </a:p>
          <a:p>
            <a:pPr algn="l">
              <a:lnSpc>
                <a:spcPts val="5618"/>
              </a:lnSpc>
            </a:pPr>
            <a:r>
              <a:rPr lang="en-US" sz="2650">
                <a:solidFill>
                  <a:srgbClr val="000000"/>
                </a:solidFill>
                <a:latin typeface="Telegraf Bold"/>
              </a:rPr>
              <a:t>Discouraged Workers: 2,800 (thousands)</a:t>
            </a:r>
          </a:p>
          <a:p>
            <a:pPr algn="ctr">
              <a:lnSpc>
                <a:spcPts val="5618"/>
              </a:lnSpc>
            </a:pP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146750" y="7346225"/>
            <a:ext cx="3499486" cy="24933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146750" y="5320049"/>
            <a:ext cx="3499486" cy="249338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6810216" y="2290301"/>
            <a:ext cx="104740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5611" y="3942175"/>
            <a:ext cx="838495" cy="81105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731227" y="4175843"/>
            <a:ext cx="834815" cy="48628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969289" y="720526"/>
            <a:ext cx="16349422" cy="1608674"/>
            <a:chOff x="0" y="0"/>
            <a:chExt cx="21799229" cy="214489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Unemployment Rate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03063" y="1624839"/>
            <a:ext cx="16481874" cy="1366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8"/>
              </a:lnSpc>
            </a:pPr>
            <a:r>
              <a:rPr lang="en-US" sz="2650" u="sng">
                <a:solidFill>
                  <a:srgbClr val="000000"/>
                </a:solidFill>
                <a:latin typeface="Telegraf Bold"/>
              </a:rPr>
              <a:t>Data</a:t>
            </a:r>
          </a:p>
          <a:p>
            <a:pPr algn="l">
              <a:lnSpc>
                <a:spcPts val="5618"/>
              </a:lnSpc>
            </a:pPr>
            <a:r>
              <a:rPr lang="en-US" sz="2650" u="sng">
                <a:solidFill>
                  <a:srgbClr val="000000"/>
                </a:solidFill>
                <a:latin typeface="Telegraf Bold"/>
              </a:rPr>
              <a:t>Find the number of unemployed</a:t>
            </a:r>
            <a:r>
              <a:rPr lang="en-US" sz="2650">
                <a:solidFill>
                  <a:srgbClr val="000000"/>
                </a:solidFill>
                <a:latin typeface="Telegraf Bold"/>
              </a:rPr>
              <a:t>:    </a:t>
            </a:r>
            <a:r>
              <a:rPr lang="en-US" sz="2650">
                <a:solidFill>
                  <a:srgbClr val="000000"/>
                </a:solidFill>
                <a:latin typeface="Telegraf"/>
              </a:rPr>
              <a:t>12,347 -11,780 = 567 thousand unemployed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400502" y="2347356"/>
            <a:ext cx="1100054" cy="1828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38"/>
              </a:lnSpc>
            </a:pPr>
          </a:p>
          <a:p>
            <a:pPr algn="l">
              <a:lnSpc>
                <a:spcPts val="7538"/>
              </a:lnSpc>
            </a:pPr>
            <a:r>
              <a:rPr lang="en-US" sz="3555">
                <a:solidFill>
                  <a:srgbClr val="000000"/>
                </a:solidFill>
                <a:latin typeface="Telegraf"/>
              </a:rPr>
              <a:t>567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100708" y="3313743"/>
            <a:ext cx="1699642" cy="1829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93"/>
              </a:lnSpc>
            </a:pPr>
          </a:p>
          <a:p>
            <a:pPr algn="l">
              <a:lnSpc>
                <a:spcPts val="7593"/>
              </a:lnSpc>
            </a:pPr>
            <a:r>
              <a:rPr lang="en-US" sz="3581">
                <a:solidFill>
                  <a:srgbClr val="000000"/>
                </a:solidFill>
                <a:latin typeface="Telegraf"/>
              </a:rPr>
              <a:t>12,347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48992" y="2810824"/>
            <a:ext cx="1699642" cy="1829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93"/>
              </a:lnSpc>
            </a:pPr>
          </a:p>
          <a:p>
            <a:pPr algn="l">
              <a:lnSpc>
                <a:spcPts val="7593"/>
              </a:lnSpc>
            </a:pPr>
            <a:r>
              <a:rPr lang="en-US" sz="3581">
                <a:solidFill>
                  <a:srgbClr val="000000"/>
                </a:solidFill>
                <a:latin typeface="Telegraf"/>
              </a:rPr>
              <a:t>100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072915" y="2810824"/>
            <a:ext cx="1699642" cy="1829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93"/>
              </a:lnSpc>
            </a:pPr>
          </a:p>
          <a:p>
            <a:pPr algn="l">
              <a:lnSpc>
                <a:spcPts val="7593"/>
              </a:lnSpc>
            </a:pPr>
            <a:r>
              <a:rPr lang="en-US" sz="3581" u="sng">
                <a:solidFill>
                  <a:srgbClr val="000000"/>
                </a:solidFill>
                <a:latin typeface="Telegraf Bold"/>
              </a:rPr>
              <a:t>4.59%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6810216" y="6386189"/>
            <a:ext cx="104740" cy="4114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5611" y="8038063"/>
            <a:ext cx="838495" cy="811053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731227" y="8271731"/>
            <a:ext cx="834815" cy="486280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903063" y="5053349"/>
            <a:ext cx="16481874" cy="2071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8"/>
              </a:lnSpc>
            </a:pPr>
          </a:p>
          <a:p>
            <a:pPr>
              <a:lnSpc>
                <a:spcPts val="5618"/>
              </a:lnSpc>
            </a:pPr>
            <a:r>
              <a:rPr lang="en-US" sz="2650" u="sng">
                <a:solidFill>
                  <a:srgbClr val="000000"/>
                </a:solidFill>
                <a:latin typeface="Telegraf Bold"/>
              </a:rPr>
              <a:t>Labour Force</a:t>
            </a:r>
            <a:r>
              <a:rPr lang="en-US" sz="2650">
                <a:solidFill>
                  <a:srgbClr val="000000"/>
                </a:solidFill>
                <a:latin typeface="Telegraf Bold"/>
              </a:rPr>
              <a:t> = </a:t>
            </a:r>
            <a:r>
              <a:rPr lang="en-US" sz="2650">
                <a:solidFill>
                  <a:srgbClr val="000000"/>
                </a:solidFill>
                <a:latin typeface="Telegraf"/>
              </a:rPr>
              <a:t>43,000 - 2,800 = 40,200</a:t>
            </a:r>
          </a:p>
          <a:p>
            <a:pPr algn="l">
              <a:lnSpc>
                <a:spcPts val="5618"/>
              </a:lnSpc>
            </a:pPr>
            <a:r>
              <a:rPr lang="en-US" sz="2650" u="sng">
                <a:solidFill>
                  <a:srgbClr val="000000"/>
                </a:solidFill>
                <a:latin typeface="Telegraf Bold"/>
              </a:rPr>
              <a:t>Number of unemployed:</a:t>
            </a:r>
            <a:r>
              <a:rPr lang="en-US" sz="265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2650">
                <a:solidFill>
                  <a:srgbClr val="000000"/>
                </a:solidFill>
                <a:latin typeface="Telegraf"/>
              </a:rPr>
              <a:t>40,200 - 37,000 = 3,200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400502" y="6443244"/>
            <a:ext cx="1399848" cy="1828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38"/>
              </a:lnSpc>
            </a:pPr>
          </a:p>
          <a:p>
            <a:pPr algn="l">
              <a:lnSpc>
                <a:spcPts val="7538"/>
              </a:lnSpc>
            </a:pPr>
            <a:r>
              <a:rPr lang="en-US" sz="3555">
                <a:solidFill>
                  <a:srgbClr val="000000"/>
                </a:solidFill>
                <a:latin typeface="Telegraf"/>
              </a:rPr>
              <a:t>3,200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100708" y="7428543"/>
            <a:ext cx="1699642" cy="1829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93"/>
              </a:lnSpc>
            </a:pPr>
          </a:p>
          <a:p>
            <a:pPr algn="l">
              <a:lnSpc>
                <a:spcPts val="7593"/>
              </a:lnSpc>
            </a:pPr>
            <a:r>
              <a:rPr lang="en-US" sz="3581">
                <a:solidFill>
                  <a:srgbClr val="000000"/>
                </a:solidFill>
                <a:latin typeface="Telegraf"/>
              </a:rPr>
              <a:t>40,200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448992" y="6906713"/>
            <a:ext cx="1699642" cy="1829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93"/>
              </a:lnSpc>
            </a:pPr>
          </a:p>
          <a:p>
            <a:pPr algn="l">
              <a:lnSpc>
                <a:spcPts val="7593"/>
              </a:lnSpc>
            </a:pPr>
            <a:r>
              <a:rPr lang="en-US" sz="3581">
                <a:solidFill>
                  <a:srgbClr val="000000"/>
                </a:solidFill>
                <a:latin typeface="Telegraf"/>
              </a:rPr>
              <a:t>100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072915" y="6906713"/>
            <a:ext cx="1699642" cy="1829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93"/>
              </a:lnSpc>
            </a:pPr>
          </a:p>
          <a:p>
            <a:pPr algn="l">
              <a:lnSpc>
                <a:spcPts val="7593"/>
              </a:lnSpc>
            </a:pPr>
            <a:r>
              <a:rPr lang="en-US" sz="3581" u="sng">
                <a:solidFill>
                  <a:srgbClr val="000000"/>
                </a:solidFill>
                <a:latin typeface="Telegraf Bold"/>
              </a:rPr>
              <a:t>7.96%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DAE8daEJTS8</dc:identifier>
  <dcterms:modified xsi:type="dcterms:W3CDTF">2011-08-01T06:04:30Z</dcterms:modified>
  <cp:revision>1</cp:revision>
  <dc:title>3.3 (Unemployment) Macroeconomic Objectives </dc:title>
</cp:coreProperties>
</file>